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66" r:id="rId2"/>
    <p:sldId id="309" r:id="rId3"/>
    <p:sldId id="313" r:id="rId4"/>
    <p:sldId id="312" r:id="rId5"/>
    <p:sldId id="311" r:id="rId6"/>
    <p:sldId id="265" r:id="rId7"/>
    <p:sldId id="298" r:id="rId8"/>
    <p:sldId id="271" r:id="rId9"/>
    <p:sldId id="308" r:id="rId10"/>
    <p:sldId id="306" r:id="rId11"/>
    <p:sldId id="304" r:id="rId12"/>
    <p:sldId id="303" r:id="rId13"/>
    <p:sldId id="305" r:id="rId14"/>
    <p:sldId id="267" r:id="rId15"/>
    <p:sldId id="281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60000"/>
    <a:srgbClr val="004657"/>
    <a:srgbClr val="000000"/>
    <a:srgbClr val="F8F8F8"/>
    <a:srgbClr val="D6E0D1"/>
    <a:srgbClr val="E2EAE2"/>
    <a:srgbClr val="D6E2D2"/>
    <a:srgbClr val="728E8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0"/>
    <p:restoredTop sz="94500"/>
  </p:normalViewPr>
  <p:slideViewPr>
    <p:cSldViewPr snapToGrid="0" snapToObjects="1" showGuides="1">
      <p:cViewPr varScale="1">
        <p:scale>
          <a:sx n="68" d="100"/>
          <a:sy n="68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A6CA440-528C-D346-AF86-79FE133B74E5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8BFDFC7-1E28-C749-9FF9-024734A9B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718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FDFC7-1E28-C749-9FF9-024734A9BB8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7094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FDFC7-1E28-C749-9FF9-024734A9BB8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4114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FDFC7-1E28-C749-9FF9-024734A9BB8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1357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FDFC7-1E28-C749-9FF9-024734A9BB8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152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51E14BF-93C0-3D41-A856-EFC2316942F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6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3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ECB12D-5448-EE41-A213-F2F380E6A8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1480" y="488587"/>
            <a:ext cx="3923719" cy="8576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3038ED6-D4AD-FA4D-8EA3-5764279C7396}"/>
              </a:ext>
            </a:extLst>
          </p:cNvPr>
          <p:cNvSpPr/>
          <p:nvPr userDrawn="1"/>
        </p:nvSpPr>
        <p:spPr>
          <a:xfrm>
            <a:off x="0" y="0"/>
            <a:ext cx="1720516" cy="6858000"/>
          </a:xfrm>
          <a:prstGeom prst="rect">
            <a:avLst/>
          </a:prstGeom>
          <a:blipFill dpi="0" rotWithShape="1">
            <a:blip r:embed="rId3">
              <a:alphaModFix amt="6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xmlns="" id="{8BD5BDB4-FACB-334F-982B-38619C3DDC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02051" y="2962618"/>
            <a:ext cx="5915983" cy="932764"/>
          </a:xfrm>
        </p:spPr>
        <p:txBody>
          <a:bodyPr>
            <a:noAutofit/>
          </a:bodyPr>
          <a:lstStyle>
            <a:lvl1pPr marL="0" indent="0" algn="ctr">
              <a:buNone/>
              <a:defRPr sz="5400">
                <a:latin typeface="+mj-lt"/>
              </a:defRPr>
            </a:lvl1pPr>
            <a:lvl2pPr marL="457200" indent="0">
              <a:buNone/>
              <a:defRPr sz="5400">
                <a:latin typeface="+mj-lt"/>
              </a:defRPr>
            </a:lvl2pPr>
            <a:lvl3pPr marL="914400" indent="0">
              <a:buNone/>
              <a:defRPr sz="5400">
                <a:latin typeface="+mj-lt"/>
              </a:defRPr>
            </a:lvl3pPr>
            <a:lvl4pPr marL="1371600" indent="0">
              <a:buNone/>
              <a:defRPr sz="5400">
                <a:latin typeface="+mj-lt"/>
              </a:defRPr>
            </a:lvl4pPr>
            <a:lvl5pPr marL="1828800" indent="0">
              <a:buNone/>
              <a:defRPr sz="5400">
                <a:latin typeface="+mj-lt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xmlns="" val="324074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-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9C4095-9DFA-B049-AF67-9432E3D37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95648"/>
            <a:ext cx="9144000" cy="5162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C94ECDB-1CEE-0D45-841E-A6012C78BD9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6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3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550677-69AD-B840-B2C4-29C379BD73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61480" y="488587"/>
            <a:ext cx="3923719" cy="8576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EF6703-1994-E64C-A66C-E2BBBAB4010F}"/>
              </a:ext>
            </a:extLst>
          </p:cNvPr>
          <p:cNvSpPr/>
          <p:nvPr userDrawn="1"/>
        </p:nvSpPr>
        <p:spPr>
          <a:xfrm>
            <a:off x="0" y="0"/>
            <a:ext cx="1720516" cy="6858000"/>
          </a:xfrm>
          <a:prstGeom prst="rect">
            <a:avLst/>
          </a:prstGeom>
          <a:blipFill dpi="0" rotWithShape="1">
            <a:blip r:embed="rId4">
              <a:alphaModFix amt="6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xmlns="" id="{3F86249E-D7A4-9046-8A4C-C34A8480CB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7944" y="2575466"/>
            <a:ext cx="5915983" cy="9327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4400" b="1">
                <a:latin typeface="+mj-lt"/>
              </a:defRPr>
            </a:lvl1pPr>
            <a:lvl2pPr marL="457200" indent="0">
              <a:buNone/>
              <a:defRPr sz="5400">
                <a:latin typeface="+mj-lt"/>
              </a:defRPr>
            </a:lvl2pPr>
            <a:lvl3pPr marL="914400" indent="0">
              <a:buNone/>
              <a:defRPr sz="5400">
                <a:latin typeface="+mj-lt"/>
              </a:defRPr>
            </a:lvl3pPr>
            <a:lvl4pPr marL="1371600" indent="0">
              <a:buNone/>
              <a:defRPr sz="5400">
                <a:latin typeface="+mj-lt"/>
              </a:defRPr>
            </a:lvl4pPr>
            <a:lvl5pPr marL="1828800" indent="0">
              <a:buNone/>
              <a:defRPr sz="5400">
                <a:latin typeface="+mj-lt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xmlns="" val="828546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- Classr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C1095A-0168-3D42-8CA9-543FA18B8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9972"/>
          <a:stretch/>
        </p:blipFill>
        <p:spPr>
          <a:xfrm>
            <a:off x="0" y="2589096"/>
            <a:ext cx="9144000" cy="42689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BE7BCFD-A802-D440-A9AE-DADF1A4DE752}"/>
              </a:ext>
            </a:extLst>
          </p:cNvPr>
          <p:cNvSpPr/>
          <p:nvPr userDrawn="1"/>
        </p:nvSpPr>
        <p:spPr>
          <a:xfrm>
            <a:off x="0" y="0"/>
            <a:ext cx="8102278" cy="6858000"/>
          </a:xfrm>
          <a:prstGeom prst="rect">
            <a:avLst/>
          </a:prstGeom>
          <a:gradFill flip="none" rotWithShape="1">
            <a:gsLst>
              <a:gs pos="6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3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02CF8E-4498-194E-9437-B7A5D1BD30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61480" y="488587"/>
            <a:ext cx="3923719" cy="8576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F8221EA-6560-CB41-A2FF-23899F5021F3}"/>
              </a:ext>
            </a:extLst>
          </p:cNvPr>
          <p:cNvSpPr/>
          <p:nvPr userDrawn="1"/>
        </p:nvSpPr>
        <p:spPr>
          <a:xfrm>
            <a:off x="0" y="0"/>
            <a:ext cx="1720516" cy="6858000"/>
          </a:xfrm>
          <a:prstGeom prst="rect">
            <a:avLst/>
          </a:prstGeom>
          <a:blipFill dpi="0" rotWithShape="1">
            <a:blip r:embed="rId4">
              <a:alphaModFix amt="6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xmlns="" id="{C600512C-D836-CB42-857B-0A51F91188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7944" y="2489548"/>
            <a:ext cx="5915983" cy="9327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4400" b="1">
                <a:latin typeface="+mj-lt"/>
              </a:defRPr>
            </a:lvl1pPr>
            <a:lvl2pPr marL="457200" indent="0">
              <a:buNone/>
              <a:defRPr sz="5400">
                <a:latin typeface="+mj-lt"/>
              </a:defRPr>
            </a:lvl2pPr>
            <a:lvl3pPr marL="914400" indent="0">
              <a:buNone/>
              <a:defRPr sz="5400">
                <a:latin typeface="+mj-lt"/>
              </a:defRPr>
            </a:lvl3pPr>
            <a:lvl4pPr marL="1371600" indent="0">
              <a:buNone/>
              <a:defRPr sz="5400">
                <a:latin typeface="+mj-lt"/>
              </a:defRPr>
            </a:lvl4pPr>
            <a:lvl5pPr marL="1828800" indent="0">
              <a:buNone/>
              <a:defRPr sz="5400">
                <a:latin typeface="+mj-lt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xmlns="" val="3405820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-Lo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24F8594-E5A1-F64B-BE47-403586EE32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350"/>
          <a:stretch/>
        </p:blipFill>
        <p:spPr>
          <a:xfrm>
            <a:off x="0" y="1331975"/>
            <a:ext cx="9144000" cy="55260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5BB59F3-A76C-EB4E-9DEE-8B5C196AB549}"/>
              </a:ext>
            </a:extLst>
          </p:cNvPr>
          <p:cNvSpPr/>
          <p:nvPr userDrawn="1"/>
        </p:nvSpPr>
        <p:spPr>
          <a:xfrm>
            <a:off x="-2" y="0"/>
            <a:ext cx="9144001" cy="6858000"/>
          </a:xfrm>
          <a:prstGeom prst="rect">
            <a:avLst/>
          </a:prstGeom>
          <a:gradFill flip="none" rotWithShape="1">
            <a:gsLst>
              <a:gs pos="6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3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5691B13-7A5B-C648-8449-1F3F3DE9DB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61480" y="488587"/>
            <a:ext cx="3923719" cy="8576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23C422C-155E-0B41-A468-8FD14B1A8CF3}"/>
              </a:ext>
            </a:extLst>
          </p:cNvPr>
          <p:cNvSpPr/>
          <p:nvPr userDrawn="1"/>
        </p:nvSpPr>
        <p:spPr>
          <a:xfrm>
            <a:off x="0" y="0"/>
            <a:ext cx="1720516" cy="6858000"/>
          </a:xfrm>
          <a:prstGeom prst="rect">
            <a:avLst/>
          </a:prstGeom>
          <a:blipFill dpi="0" rotWithShape="1">
            <a:blip r:embed="rId4">
              <a:alphaModFix amt="6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xmlns="" id="{EA75786D-0394-B147-9688-FBEFBB0B84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7944" y="2496236"/>
            <a:ext cx="5915983" cy="9327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4400" b="1">
                <a:latin typeface="+mj-lt"/>
              </a:defRPr>
            </a:lvl1pPr>
            <a:lvl2pPr marL="457200" indent="0">
              <a:buNone/>
              <a:defRPr sz="5400">
                <a:latin typeface="+mj-lt"/>
              </a:defRPr>
            </a:lvl2pPr>
            <a:lvl3pPr marL="914400" indent="0">
              <a:buNone/>
              <a:defRPr sz="5400">
                <a:latin typeface="+mj-lt"/>
              </a:defRPr>
            </a:lvl3pPr>
            <a:lvl4pPr marL="1371600" indent="0">
              <a:buNone/>
              <a:defRPr sz="5400">
                <a:latin typeface="+mj-lt"/>
              </a:defRPr>
            </a:lvl4pPr>
            <a:lvl5pPr marL="1828800" indent="0">
              <a:buNone/>
              <a:defRPr sz="5400">
                <a:latin typeface="+mj-lt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xmlns="" val="983224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- Milit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2C6145-4895-7C4C-988E-F8ED8A52F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453"/>
          <a:stretch/>
        </p:blipFill>
        <p:spPr>
          <a:xfrm>
            <a:off x="0" y="1216557"/>
            <a:ext cx="9144000" cy="56414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D82FB69-B0C6-834D-9E4C-BBC4FFB4BB5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6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3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DD96897-284E-F84A-99D5-E2BDADF7D0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61480" y="488587"/>
            <a:ext cx="3923719" cy="8576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E0EBECE-7EA2-B648-A6F5-68E0430B7C73}"/>
              </a:ext>
            </a:extLst>
          </p:cNvPr>
          <p:cNvSpPr/>
          <p:nvPr userDrawn="1"/>
        </p:nvSpPr>
        <p:spPr>
          <a:xfrm>
            <a:off x="0" y="0"/>
            <a:ext cx="1720516" cy="6858000"/>
          </a:xfrm>
          <a:prstGeom prst="rect">
            <a:avLst/>
          </a:prstGeom>
          <a:blipFill dpi="0" rotWithShape="1">
            <a:blip r:embed="rId4">
              <a:alphaModFix amt="6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xmlns="" id="{D84236AA-E6E1-604A-9DED-D2A908E69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7944" y="2170429"/>
            <a:ext cx="5915983" cy="9327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5400">
                <a:latin typeface="+mj-lt"/>
              </a:defRPr>
            </a:lvl2pPr>
            <a:lvl3pPr marL="914400" indent="0">
              <a:buNone/>
              <a:defRPr sz="5400">
                <a:latin typeface="+mj-lt"/>
              </a:defRPr>
            </a:lvl3pPr>
            <a:lvl4pPr marL="1371600" indent="0">
              <a:buNone/>
              <a:defRPr sz="5400">
                <a:latin typeface="+mj-lt"/>
              </a:defRPr>
            </a:lvl4pPr>
            <a:lvl5pPr marL="1828800" indent="0">
              <a:buNone/>
              <a:defRPr sz="5400">
                <a:latin typeface="+mj-lt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xmlns="" val="19947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E8338F-9932-B640-9392-25B399CE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r="78143"/>
          <a:stretch/>
        </p:blipFill>
        <p:spPr>
          <a:xfrm>
            <a:off x="4002406" y="2463771"/>
            <a:ext cx="1229956" cy="1229924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DB8557-4781-264E-9CF3-6ACF13DE5FF6}"/>
              </a:ext>
            </a:extLst>
          </p:cNvPr>
          <p:cNvSpPr txBox="1"/>
          <p:nvPr userDrawn="1"/>
        </p:nvSpPr>
        <p:spPr>
          <a:xfrm>
            <a:off x="3179614" y="4119281"/>
            <a:ext cx="2875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8F8F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Potomac.edu</a:t>
            </a:r>
          </a:p>
        </p:txBody>
      </p:sp>
    </p:spTree>
    <p:extLst>
      <p:ext uri="{BB962C8B-B14F-4D97-AF65-F5344CB8AC3E}">
        <p14:creationId xmlns:p14="http://schemas.microsoft.com/office/powerpoint/2010/main" xmlns="" val="4141231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E8338F-9932-B640-9392-25B399CE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r="78143"/>
          <a:stretch/>
        </p:blipFill>
        <p:spPr>
          <a:xfrm>
            <a:off x="4002406" y="2463771"/>
            <a:ext cx="1229956" cy="1229924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DB8557-4781-264E-9CF3-6ACF13DE5FF6}"/>
              </a:ext>
            </a:extLst>
          </p:cNvPr>
          <p:cNvSpPr txBox="1"/>
          <p:nvPr userDrawn="1"/>
        </p:nvSpPr>
        <p:spPr>
          <a:xfrm>
            <a:off x="3179614" y="4119281"/>
            <a:ext cx="2875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8F8F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Potomac.edu</a:t>
            </a:r>
          </a:p>
        </p:txBody>
      </p:sp>
    </p:spTree>
    <p:extLst>
      <p:ext uri="{BB962C8B-B14F-4D97-AF65-F5344CB8AC3E}">
        <p14:creationId xmlns:p14="http://schemas.microsoft.com/office/powerpoint/2010/main" xmlns="" val="2953047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C3E494-B24C-5C48-BCE0-C1BE6B79A8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51E14BF-93C0-3D41-A856-EFC2316942F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6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3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ECB12D-5448-EE41-A213-F2F380E6A8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1480" y="488587"/>
            <a:ext cx="3923719" cy="8576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3038ED6-D4AD-FA4D-8EA3-5764279C7396}"/>
              </a:ext>
            </a:extLst>
          </p:cNvPr>
          <p:cNvSpPr/>
          <p:nvPr userDrawn="1"/>
        </p:nvSpPr>
        <p:spPr>
          <a:xfrm>
            <a:off x="0" y="0"/>
            <a:ext cx="1720516" cy="6858000"/>
          </a:xfrm>
          <a:prstGeom prst="rect">
            <a:avLst/>
          </a:prstGeom>
          <a:blipFill dpi="0" rotWithShape="1">
            <a:blip r:embed="rId4">
              <a:alphaModFix amt="6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xmlns="" id="{8BD5BDB4-FACB-334F-982B-38619C3DDC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02051" y="2962618"/>
            <a:ext cx="5915983" cy="932764"/>
          </a:xfrm>
        </p:spPr>
        <p:txBody>
          <a:bodyPr>
            <a:noAutofit/>
          </a:bodyPr>
          <a:lstStyle>
            <a:lvl1pPr marL="0" indent="0" algn="ctr">
              <a:buNone/>
              <a:defRPr sz="5400">
                <a:latin typeface="+mj-lt"/>
              </a:defRPr>
            </a:lvl1pPr>
            <a:lvl2pPr marL="457200" indent="0">
              <a:buNone/>
              <a:defRPr sz="5400">
                <a:latin typeface="+mj-lt"/>
              </a:defRPr>
            </a:lvl2pPr>
            <a:lvl3pPr marL="914400" indent="0">
              <a:buNone/>
              <a:defRPr sz="5400">
                <a:latin typeface="+mj-lt"/>
              </a:defRPr>
            </a:lvl3pPr>
            <a:lvl4pPr marL="1371600" indent="0">
              <a:buNone/>
              <a:defRPr sz="5400">
                <a:latin typeface="+mj-lt"/>
              </a:defRPr>
            </a:lvl4pPr>
            <a:lvl5pPr marL="1828800" indent="0">
              <a:buNone/>
              <a:defRPr sz="5400">
                <a:latin typeface="+mj-lt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xmlns="" val="3571051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2B501A-C373-6646-9E04-BB96124CDFB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6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3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165958-345B-2A4A-9327-30A413831F54}"/>
              </a:ext>
            </a:extLst>
          </p:cNvPr>
          <p:cNvSpPr/>
          <p:nvPr userDrawn="1"/>
        </p:nvSpPr>
        <p:spPr>
          <a:xfrm>
            <a:off x="0" y="0"/>
            <a:ext cx="1720516" cy="6858000"/>
          </a:xfrm>
          <a:prstGeom prst="rect">
            <a:avLst/>
          </a:prstGeom>
          <a:blipFill dpi="0" rotWithShape="1">
            <a:blip r:embed="rId2">
              <a:alphaModFix amt="6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xmlns="" id="{123A74DE-B716-B643-A900-80AF560800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9404" y="4494203"/>
            <a:ext cx="5915983" cy="932764"/>
          </a:xfrm>
        </p:spPr>
        <p:txBody>
          <a:bodyPr>
            <a:noAutofit/>
          </a:bodyPr>
          <a:lstStyle>
            <a:lvl1pPr marL="0" indent="0" algn="r">
              <a:buNone/>
              <a:defRPr sz="5400" spc="-150">
                <a:latin typeface="+mj-lt"/>
              </a:defRPr>
            </a:lvl1pPr>
            <a:lvl2pPr marL="457200" indent="0">
              <a:buNone/>
              <a:defRPr sz="5400">
                <a:latin typeface="+mj-lt"/>
              </a:defRPr>
            </a:lvl2pPr>
            <a:lvl3pPr marL="914400" indent="0">
              <a:buNone/>
              <a:defRPr sz="5400">
                <a:latin typeface="+mj-lt"/>
              </a:defRPr>
            </a:lvl3pPr>
            <a:lvl4pPr marL="1371600" indent="0">
              <a:buNone/>
              <a:defRPr sz="5400">
                <a:latin typeface="+mj-lt"/>
              </a:defRPr>
            </a:lvl4pPr>
            <a:lvl5pPr marL="1828800" indent="0">
              <a:buNone/>
              <a:defRPr sz="5400">
                <a:latin typeface="+mj-lt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45EF17-D025-E14C-89AA-C4E932B84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93464" y="2111090"/>
            <a:ext cx="5034788" cy="110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8603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230BA69-BB2C-5E46-9EDA-F717BC4363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747168" y="2259234"/>
            <a:ext cx="4826000" cy="105482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76D5968-570E-EE45-BA62-CABBCEB6067B}"/>
              </a:ext>
            </a:extLst>
          </p:cNvPr>
          <p:cNvSpPr/>
          <p:nvPr userDrawn="1"/>
        </p:nvSpPr>
        <p:spPr>
          <a:xfrm>
            <a:off x="0" y="0"/>
            <a:ext cx="1720516" cy="6858000"/>
          </a:xfrm>
          <a:prstGeom prst="rect">
            <a:avLst/>
          </a:prstGeom>
          <a:blipFill dpi="0" rotWithShape="1">
            <a:blip r:embed="rId3">
              <a:alphaModFix amt="62000"/>
              <a:biLevel thresh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97A451D5-93A1-3B4C-A8F8-970EC19F98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02051" y="4320433"/>
            <a:ext cx="5915983" cy="932764"/>
          </a:xfrm>
        </p:spPr>
        <p:txBody>
          <a:bodyPr>
            <a:noAutofit/>
          </a:bodyPr>
          <a:lstStyle>
            <a:lvl1pPr marL="0" indent="0" algn="ctr">
              <a:buNone/>
              <a:defRPr sz="5400">
                <a:latin typeface="+mj-lt"/>
              </a:defRPr>
            </a:lvl1pPr>
            <a:lvl2pPr marL="457200" indent="0">
              <a:buNone/>
              <a:defRPr sz="5400">
                <a:latin typeface="+mj-lt"/>
              </a:defRPr>
            </a:lvl2pPr>
            <a:lvl3pPr marL="914400" indent="0">
              <a:buNone/>
              <a:defRPr sz="5400">
                <a:latin typeface="+mj-lt"/>
              </a:defRPr>
            </a:lvl3pPr>
            <a:lvl4pPr marL="1371600" indent="0">
              <a:buNone/>
              <a:defRPr sz="5400">
                <a:latin typeface="+mj-lt"/>
              </a:defRPr>
            </a:lvl4pPr>
            <a:lvl5pPr marL="1828800" indent="0">
              <a:buNone/>
              <a:defRPr sz="5400">
                <a:latin typeface="+mj-lt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xmlns="" val="2542474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9088F8-77DF-1C42-AA47-E292E2D62C42}"/>
              </a:ext>
            </a:extLst>
          </p:cNvPr>
          <p:cNvSpPr/>
          <p:nvPr userDrawn="1"/>
        </p:nvSpPr>
        <p:spPr>
          <a:xfrm>
            <a:off x="0" y="14822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5000"/>
                  <a:lumOff val="95000"/>
                </a:schemeClr>
              </a:gs>
              <a:gs pos="100000">
                <a:schemeClr val="accent3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382DA7-ED22-F443-8568-56EA677B9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20481" y="6235700"/>
            <a:ext cx="2033660" cy="444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1737A61-89DF-6C4D-910A-887332600788}"/>
              </a:ext>
            </a:extLst>
          </p:cNvPr>
          <p:cNvSpPr/>
          <p:nvPr userDrawn="1"/>
        </p:nvSpPr>
        <p:spPr>
          <a:xfrm>
            <a:off x="0" y="0"/>
            <a:ext cx="1720516" cy="6872782"/>
          </a:xfrm>
          <a:prstGeom prst="rect">
            <a:avLst/>
          </a:prstGeom>
          <a:blipFill dpi="0" rotWithShape="1">
            <a:blip r:embed="rId3">
              <a:alphaModFix amt="6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6">
            <a:extLst>
              <a:ext uri="{FF2B5EF4-FFF2-40B4-BE49-F238E27FC236}">
                <a16:creationId xmlns:a16="http://schemas.microsoft.com/office/drawing/2014/main" xmlns="" id="{EA99C347-E51A-A945-9597-100447A2F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135" y="425761"/>
            <a:ext cx="4763231" cy="1479230"/>
          </a:xfrm>
        </p:spPr>
        <p:txBody>
          <a:bodyPr>
            <a:normAutofit/>
          </a:bodyPr>
          <a:lstStyle>
            <a:lvl1pPr algn="r">
              <a:lnSpc>
                <a:spcPts val="5060"/>
              </a:lnSpc>
              <a:defRPr sz="48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5186AA42-BAFE-E94B-AFB0-3C6DCD4130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65305" y="2428175"/>
            <a:ext cx="5517718" cy="3524670"/>
          </a:xfrm>
        </p:spPr>
        <p:txBody>
          <a:bodyPr/>
          <a:lstStyle>
            <a:lvl1pPr>
              <a:buClr>
                <a:schemeClr val="accent4"/>
              </a:buClr>
              <a:defRPr sz="3200">
                <a:latin typeface="+mj-lt"/>
              </a:defRPr>
            </a:lvl1pPr>
            <a:lvl2pPr>
              <a:buClr>
                <a:schemeClr val="accent4"/>
              </a:buClr>
              <a:defRPr>
                <a:latin typeface="+mj-lt"/>
              </a:defRPr>
            </a:lvl2pPr>
            <a:lvl3pPr>
              <a:buClr>
                <a:schemeClr val="accent4"/>
              </a:buClr>
              <a:defRPr>
                <a:latin typeface="+mj-lt"/>
              </a:defRPr>
            </a:lvl3pPr>
            <a:lvl4pPr>
              <a:buClr>
                <a:schemeClr val="accent4"/>
              </a:buClr>
              <a:defRPr>
                <a:latin typeface="+mj-lt"/>
              </a:defRPr>
            </a:lvl4pPr>
            <a:lvl5pPr>
              <a:buClr>
                <a:schemeClr val="accent4"/>
              </a:buCl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60393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7CB5F67-E3DA-5F41-9564-F43421A53F7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5000"/>
                  <a:lumOff val="95000"/>
                </a:schemeClr>
              </a:gs>
              <a:gs pos="100000">
                <a:schemeClr val="accent3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6595136-1A53-E44C-9F97-7526806B15F8}"/>
              </a:ext>
            </a:extLst>
          </p:cNvPr>
          <p:cNvSpPr/>
          <p:nvPr userDrawn="1"/>
        </p:nvSpPr>
        <p:spPr>
          <a:xfrm>
            <a:off x="0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61B69BD-5BBA-9344-A28E-B89149A2FA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20481" y="6235700"/>
            <a:ext cx="2033660" cy="444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A28764D-397F-574B-8D2B-4F36301E6B8C}"/>
              </a:ext>
            </a:extLst>
          </p:cNvPr>
          <p:cNvSpPr/>
          <p:nvPr userDrawn="1"/>
        </p:nvSpPr>
        <p:spPr>
          <a:xfrm>
            <a:off x="0" y="0"/>
            <a:ext cx="1720516" cy="6858000"/>
          </a:xfrm>
          <a:prstGeom prst="rect">
            <a:avLst/>
          </a:prstGeom>
          <a:blipFill dpi="0" rotWithShape="1">
            <a:blip r:embed="rId3">
              <a:alphaModFix amt="6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xmlns="" id="{21DE680A-9675-4343-B035-3CD9A64A2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135" y="425761"/>
            <a:ext cx="4763231" cy="1479230"/>
          </a:xfrm>
        </p:spPr>
        <p:txBody>
          <a:bodyPr>
            <a:normAutofit/>
          </a:bodyPr>
          <a:lstStyle>
            <a:lvl1pPr algn="r">
              <a:lnSpc>
                <a:spcPts val="5060"/>
              </a:lnSpc>
              <a:defRPr sz="48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xmlns="" id="{83B15AF2-E84F-A740-9F7B-1A1B6EB27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65305" y="2428175"/>
            <a:ext cx="5517718" cy="3524670"/>
          </a:xfrm>
        </p:spPr>
        <p:txBody>
          <a:bodyPr/>
          <a:lstStyle>
            <a:lvl1pPr>
              <a:buClr>
                <a:schemeClr val="accent4"/>
              </a:buClr>
              <a:defRPr sz="3200">
                <a:latin typeface="+mj-lt"/>
              </a:defRPr>
            </a:lvl1pPr>
            <a:lvl2pPr>
              <a:buClr>
                <a:schemeClr val="accent4"/>
              </a:buClr>
              <a:defRPr>
                <a:latin typeface="+mj-lt"/>
              </a:defRPr>
            </a:lvl2pPr>
            <a:lvl3pPr>
              <a:buClr>
                <a:schemeClr val="accent4"/>
              </a:buClr>
              <a:defRPr>
                <a:latin typeface="+mj-lt"/>
              </a:defRPr>
            </a:lvl3pPr>
            <a:lvl4pPr>
              <a:buClr>
                <a:schemeClr val="accent4"/>
              </a:buClr>
              <a:defRPr>
                <a:latin typeface="+mj-lt"/>
              </a:defRPr>
            </a:lvl4pPr>
            <a:lvl5pPr>
              <a:buClr>
                <a:schemeClr val="accent4"/>
              </a:buCl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61083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ABBF67-FAD2-E242-86BA-6A4829D6FADD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4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81000"/>
                  <a:lumOff val="19000"/>
                </a:schemeClr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2CDD91-E08F-2349-BA29-BF6BCE177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20481" y="6235700"/>
            <a:ext cx="2033660" cy="444500"/>
          </a:xfrm>
          <a:prstGeom prst="rect">
            <a:avLst/>
          </a:prstGeom>
        </p:spPr>
      </p:pic>
      <p:sp>
        <p:nvSpPr>
          <p:cNvPr id="14" name="Title 16">
            <a:extLst>
              <a:ext uri="{FF2B5EF4-FFF2-40B4-BE49-F238E27FC236}">
                <a16:creationId xmlns:a16="http://schemas.microsoft.com/office/drawing/2014/main" xmlns="" id="{B1002C8B-0EB4-B847-99F6-C8E52381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76" y="418609"/>
            <a:ext cx="5445061" cy="1479230"/>
          </a:xfrm>
        </p:spPr>
        <p:txBody>
          <a:bodyPr>
            <a:normAutofit/>
          </a:bodyPr>
          <a:lstStyle>
            <a:lvl1pPr algn="l">
              <a:lnSpc>
                <a:spcPts val="5060"/>
              </a:lnSpc>
              <a:defRPr sz="48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xmlns="" id="{1E394B62-62C6-D04B-9625-09CB3D562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39340" y="2421023"/>
            <a:ext cx="5517718" cy="3524670"/>
          </a:xfrm>
        </p:spPr>
        <p:txBody>
          <a:bodyPr/>
          <a:lstStyle>
            <a:lvl1pPr>
              <a:buClr>
                <a:schemeClr val="accent4"/>
              </a:buClr>
              <a:defRPr sz="3200">
                <a:latin typeface="+mj-lt"/>
              </a:defRPr>
            </a:lvl1pPr>
            <a:lvl2pPr>
              <a:buClr>
                <a:schemeClr val="accent4"/>
              </a:buClr>
              <a:defRPr>
                <a:latin typeface="+mj-lt"/>
              </a:defRPr>
            </a:lvl2pPr>
            <a:lvl3pPr>
              <a:buClr>
                <a:schemeClr val="accent4"/>
              </a:buClr>
              <a:defRPr>
                <a:latin typeface="+mj-lt"/>
              </a:defRPr>
            </a:lvl3pPr>
            <a:lvl4pPr>
              <a:buClr>
                <a:schemeClr val="accent4"/>
              </a:buClr>
              <a:defRPr>
                <a:latin typeface="+mj-lt"/>
              </a:defRPr>
            </a:lvl4pPr>
            <a:lvl5pPr>
              <a:buClr>
                <a:schemeClr val="accent4"/>
              </a:buCl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919291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285C2B-396B-D348-B8B0-2203D3C0824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4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81000"/>
                  <a:lumOff val="19000"/>
                </a:schemeClr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B1FA53-F766-8E46-860C-AF678254CE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20481" y="6235700"/>
            <a:ext cx="2033660" cy="444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394134-C90A-F84F-A244-E66F93C1E9D0}"/>
              </a:ext>
            </a:extLst>
          </p:cNvPr>
          <p:cNvSpPr/>
          <p:nvPr userDrawn="1"/>
        </p:nvSpPr>
        <p:spPr>
          <a:xfrm>
            <a:off x="0" y="0"/>
            <a:ext cx="1720516" cy="6858000"/>
          </a:xfrm>
          <a:prstGeom prst="rect">
            <a:avLst/>
          </a:prstGeom>
          <a:blipFill dpi="0" rotWithShape="1">
            <a:blip r:embed="rId3">
              <a:alphaModFix amt="41000"/>
              <a:biLevel thresh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6">
            <a:extLst>
              <a:ext uri="{FF2B5EF4-FFF2-40B4-BE49-F238E27FC236}">
                <a16:creationId xmlns:a16="http://schemas.microsoft.com/office/drawing/2014/main" xmlns="" id="{7A6725C8-4FDA-BE42-97C2-88A8F0B5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934" y="418609"/>
            <a:ext cx="5445061" cy="1479230"/>
          </a:xfrm>
        </p:spPr>
        <p:txBody>
          <a:bodyPr>
            <a:normAutofit/>
          </a:bodyPr>
          <a:lstStyle>
            <a:lvl1pPr algn="l">
              <a:lnSpc>
                <a:spcPts val="5060"/>
              </a:lnSpc>
              <a:defRPr sz="48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xmlns="" id="{80EFC4D5-3947-1A42-8C93-31D01D4C58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8704" y="2421023"/>
            <a:ext cx="5517718" cy="3524670"/>
          </a:xfrm>
        </p:spPr>
        <p:txBody>
          <a:bodyPr/>
          <a:lstStyle>
            <a:lvl1pPr>
              <a:buClr>
                <a:schemeClr val="accent4"/>
              </a:buClr>
              <a:defRPr sz="3200">
                <a:latin typeface="+mj-lt"/>
              </a:defRPr>
            </a:lvl1pPr>
            <a:lvl2pPr>
              <a:buClr>
                <a:schemeClr val="accent4"/>
              </a:buClr>
              <a:defRPr>
                <a:latin typeface="+mj-lt"/>
              </a:defRPr>
            </a:lvl2pPr>
            <a:lvl3pPr>
              <a:buClr>
                <a:schemeClr val="accent4"/>
              </a:buClr>
              <a:defRPr>
                <a:latin typeface="+mj-lt"/>
              </a:defRPr>
            </a:lvl3pPr>
            <a:lvl4pPr>
              <a:buClr>
                <a:schemeClr val="accent4"/>
              </a:buClr>
              <a:defRPr>
                <a:latin typeface="+mj-lt"/>
              </a:defRPr>
            </a:lvl4pPr>
            <a:lvl5pPr>
              <a:buClr>
                <a:schemeClr val="accent4"/>
              </a:buCl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08355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A0DB72A-D289-2F44-9D93-06E34C96D9C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4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81000"/>
                  <a:lumOff val="19000"/>
                </a:schemeClr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9BC998-80BD-E74A-9758-E6CBFBFCA8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20481" y="6235700"/>
            <a:ext cx="2033660" cy="444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C096916-CA64-B642-A785-15878D0FAADE}"/>
              </a:ext>
            </a:extLst>
          </p:cNvPr>
          <p:cNvSpPr/>
          <p:nvPr userDrawn="1"/>
        </p:nvSpPr>
        <p:spPr>
          <a:xfrm>
            <a:off x="0" y="0"/>
            <a:ext cx="1720516" cy="6858000"/>
          </a:xfrm>
          <a:prstGeom prst="rect">
            <a:avLst/>
          </a:prstGeom>
          <a:blipFill dpi="0" rotWithShape="1">
            <a:blip r:embed="rId3">
              <a:alphaModFix amt="41000"/>
              <a:biLevel thresh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D029529F-03DB-F140-B71B-6EDA302DDD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51088" y="2062163"/>
            <a:ext cx="5675312" cy="37306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itle 16">
            <a:extLst>
              <a:ext uri="{FF2B5EF4-FFF2-40B4-BE49-F238E27FC236}">
                <a16:creationId xmlns:a16="http://schemas.microsoft.com/office/drawing/2014/main" xmlns="" id="{0D2BEF2D-DA87-C44E-BE80-561AA2C26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934" y="418609"/>
            <a:ext cx="5990261" cy="1115619"/>
          </a:xfrm>
        </p:spPr>
        <p:txBody>
          <a:bodyPr>
            <a:normAutofit/>
          </a:bodyPr>
          <a:lstStyle>
            <a:lvl1pPr algn="l">
              <a:lnSpc>
                <a:spcPts val="5060"/>
              </a:lnSpc>
              <a:defRPr sz="4000" spc="-15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405562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0AED0-A9D6-304B-A1B7-08DF348AA208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2C92C-4A88-0A4F-9B7C-4045DA94C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992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4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70" r:id="rId10"/>
    <p:sldLayoutId id="2147483671" r:id="rId11"/>
    <p:sldLayoutId id="2147483672" r:id="rId12"/>
    <p:sldLayoutId id="2147483673" r:id="rId13"/>
    <p:sldLayoutId id="2147483668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250171-1763-6D49-82CC-348D855B3DFF}"/>
              </a:ext>
            </a:extLst>
          </p:cNvPr>
          <p:cNvSpPr txBox="1"/>
          <p:nvPr/>
        </p:nvSpPr>
        <p:spPr>
          <a:xfrm>
            <a:off x="1699145" y="1710129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6EC03F-1AF3-4C87-84AB-242F0A89CD64}"/>
              </a:ext>
            </a:extLst>
          </p:cNvPr>
          <p:cNvSpPr txBox="1"/>
          <p:nvPr/>
        </p:nvSpPr>
        <p:spPr>
          <a:xfrm>
            <a:off x="1932495" y="1710129"/>
            <a:ext cx="684752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Geospatial Information Technology</a:t>
            </a:r>
          </a:p>
          <a:p>
            <a:pPr algn="ctr"/>
            <a:r>
              <a:rPr lang="en-US" sz="3600" b="1" dirty="0"/>
              <a:t> at UOTP</a:t>
            </a:r>
          </a:p>
        </p:txBody>
      </p:sp>
    </p:spTree>
    <p:extLst>
      <p:ext uri="{BB962C8B-B14F-4D97-AF65-F5344CB8AC3E}">
        <p14:creationId xmlns:p14="http://schemas.microsoft.com/office/powerpoint/2010/main" xmlns="" val="13631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B9BEE7-A6DA-4EFB-8C88-F40ECA142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93" r="8252" b="40971"/>
          <a:stretch/>
        </p:blipFill>
        <p:spPr>
          <a:xfrm>
            <a:off x="417251" y="1540176"/>
            <a:ext cx="8389399" cy="2796466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B66D6708-2445-490C-A146-BAC0D3457354}"/>
              </a:ext>
            </a:extLst>
          </p:cNvPr>
          <p:cNvSpPr txBox="1">
            <a:spLocks/>
          </p:cNvSpPr>
          <p:nvPr/>
        </p:nvSpPr>
        <p:spPr>
          <a:xfrm>
            <a:off x="4909351" y="4545366"/>
            <a:ext cx="3897299" cy="1491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00" dirty="0">
              <a:solidFill>
                <a:srgbClr val="002060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000" b="1" u="sng" dirty="0">
                <a:solidFill>
                  <a:srgbClr val="760000"/>
                </a:solidFill>
                <a:latin typeface="+mn-lt"/>
              </a:rPr>
              <a:t>University of the Potomac </a:t>
            </a:r>
            <a:r>
              <a:rPr lang="en-US" sz="2000" b="1" dirty="0">
                <a:solidFill>
                  <a:srgbClr val="760000"/>
                </a:solidFill>
                <a:latin typeface="+mn-lt"/>
              </a:rPr>
              <a:t>chosen one of the six US universities to present at University Zone</a:t>
            </a:r>
          </a:p>
          <a:p>
            <a:pPr marL="0"/>
            <a:endParaRPr lang="en-US" sz="17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0E348CE3-D6C1-4385-9A51-1F8B66EE9D16}"/>
              </a:ext>
            </a:extLst>
          </p:cNvPr>
          <p:cNvSpPr txBox="1">
            <a:spLocks/>
          </p:cNvSpPr>
          <p:nvPr/>
        </p:nvSpPr>
        <p:spPr>
          <a:xfrm>
            <a:off x="417251" y="4545366"/>
            <a:ext cx="4239088" cy="1491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1" i="1" dirty="0">
                <a:solidFill>
                  <a:srgbClr val="004657"/>
                </a:solidFill>
                <a:latin typeface="+mn-lt"/>
              </a:rPr>
              <a:t>23rd annual Federal GIS Conference</a:t>
            </a:r>
          </a:p>
          <a:p>
            <a:r>
              <a:rPr lang="en-US" sz="8000" b="1" i="1" dirty="0">
                <a:solidFill>
                  <a:srgbClr val="004657"/>
                </a:solidFill>
                <a:latin typeface="+mn-lt"/>
              </a:rPr>
              <a:t>Over 5000 attendees</a:t>
            </a:r>
          </a:p>
          <a:p>
            <a:r>
              <a:rPr lang="en-US" sz="8000" b="1" i="1" dirty="0">
                <a:solidFill>
                  <a:srgbClr val="004657"/>
                </a:solidFill>
                <a:latin typeface="+mn-lt"/>
              </a:rPr>
              <a:t>76 companies</a:t>
            </a:r>
          </a:p>
          <a:p>
            <a:r>
              <a:rPr lang="en-US" sz="8000" b="1" i="1" dirty="0">
                <a:solidFill>
                  <a:srgbClr val="004657"/>
                </a:solidFill>
                <a:latin typeface="+mn-lt"/>
              </a:rPr>
              <a:t>Over 130 professional Workshops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8F2D0A-1921-4D80-82EB-F50CAE76F1B8}"/>
              </a:ext>
            </a:extLst>
          </p:cNvPr>
          <p:cNvSpPr txBox="1">
            <a:spLocks/>
          </p:cNvSpPr>
          <p:nvPr/>
        </p:nvSpPr>
        <p:spPr>
          <a:xfrm>
            <a:off x="417250" y="242249"/>
            <a:ext cx="8389399" cy="10892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5060"/>
              </a:lnSpc>
              <a:spcBef>
                <a:spcPct val="0"/>
              </a:spcBef>
              <a:buNone/>
              <a:defRPr sz="48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Geospatial Federal User Conference</a:t>
            </a:r>
          </a:p>
          <a:p>
            <a:pPr algn="ctr">
              <a:lnSpc>
                <a:spcPct val="90000"/>
              </a:lnSpc>
            </a:pPr>
            <a:r>
              <a:rPr lang="en-US" sz="1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Washington, D.C. Convention Center, February 11-12, 2020</a:t>
            </a:r>
          </a:p>
        </p:txBody>
      </p:sp>
    </p:spTree>
    <p:extLst>
      <p:ext uri="{BB962C8B-B14F-4D97-AF65-F5344CB8AC3E}">
        <p14:creationId xmlns:p14="http://schemas.microsoft.com/office/powerpoint/2010/main" xmlns="" val="3322045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D588F77-D444-42A0-9536-61EDEC872CE5}"/>
              </a:ext>
            </a:extLst>
          </p:cNvPr>
          <p:cNvGrpSpPr/>
          <p:nvPr/>
        </p:nvGrpSpPr>
        <p:grpSpPr>
          <a:xfrm>
            <a:off x="4498190" y="2220593"/>
            <a:ext cx="4308460" cy="3954025"/>
            <a:chOff x="-25284" y="2398614"/>
            <a:chExt cx="4498014" cy="39540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127264F-85E8-428C-B4DF-A1E134596E0C}"/>
                </a:ext>
                <a:ext uri="{C183D7F6-B498-43B3-948B-1728B52AA6E4}">
                  <adec:decorative xmlns:adec="http://schemas.microsoft.com/office/drawing/2017/decorative" xmlns="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-25284" y="2398614"/>
              <a:ext cx="4498014" cy="312793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05C20E3-7B19-4374-89B2-9792A3137AC3}"/>
                </a:ext>
              </a:extLst>
            </p:cNvPr>
            <p:cNvSpPr txBox="1"/>
            <p:nvPr/>
          </p:nvSpPr>
          <p:spPr>
            <a:xfrm>
              <a:off x="-25284" y="5583198"/>
              <a:ext cx="4496848" cy="76944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/>
                <a:t>Photo (from left): UOTP COO Andrea Ford, Admission Assistant Director Kimberly Moses, Professor Sara Hummell, Academic Affairs Specialist Seblewengel Teklehaimanot,  Student Worker Joyce </a:t>
              </a:r>
              <a:r>
                <a:rPr lang="en-US" sz="1100" dirty="0" err="1"/>
                <a:t>Munigety</a:t>
              </a:r>
              <a:r>
                <a:rPr lang="en-US" sz="1100" dirty="0"/>
                <a:t>, , Academic Affairs Specialist Asha Kodathala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B20CC7C-D2AE-4F37-A303-2B81B24ABBA9}"/>
              </a:ext>
            </a:extLst>
          </p:cNvPr>
          <p:cNvGrpSpPr/>
          <p:nvPr/>
        </p:nvGrpSpPr>
        <p:grpSpPr>
          <a:xfrm>
            <a:off x="417250" y="1473693"/>
            <a:ext cx="3906175" cy="4261281"/>
            <a:chOff x="417250" y="1646304"/>
            <a:chExt cx="3613213" cy="3768839"/>
          </a:xfrm>
        </p:grpSpPr>
        <p:pic>
          <p:nvPicPr>
            <p:cNvPr id="11" name="Picture 10" descr="A person in a suit standing in front of a store&#10;&#10;Description automatically generated">
              <a:extLst>
                <a:ext uri="{FF2B5EF4-FFF2-40B4-BE49-F238E27FC236}">
                  <a16:creationId xmlns:a16="http://schemas.microsoft.com/office/drawing/2014/main" xmlns="" id="{9937D429-E82C-4693-BEB4-72DAB93782A7}"/>
                </a:ext>
                <a:ext uri="{C183D7F6-B498-43B3-948B-1728B52AA6E4}">
                  <adec:decorative xmlns:adec="http://schemas.microsoft.com/office/drawing/2017/decorative" xmlns="" val="0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r="20701" b="2"/>
            <a:stretch/>
          </p:blipFill>
          <p:spPr>
            <a:xfrm>
              <a:off x="417251" y="1646304"/>
              <a:ext cx="3613212" cy="327388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9F86878-E0B2-42E2-9C53-A509FD40DA69}"/>
                </a:ext>
              </a:extLst>
            </p:cNvPr>
            <p:cNvSpPr txBox="1"/>
            <p:nvPr/>
          </p:nvSpPr>
          <p:spPr>
            <a:xfrm>
              <a:off x="417250" y="4984256"/>
              <a:ext cx="3613213" cy="43088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/>
                <a:t>Photo (from left): Dean of Academic Affairs Dr. Sergei Andronikov and UOTP President Dr. Clinton Gardner 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ED80174-CD1F-445F-B7FC-11CFD4112DC0}"/>
              </a:ext>
            </a:extLst>
          </p:cNvPr>
          <p:cNvSpPr txBox="1">
            <a:spLocks/>
          </p:cNvSpPr>
          <p:nvPr/>
        </p:nvSpPr>
        <p:spPr>
          <a:xfrm>
            <a:off x="417250" y="242249"/>
            <a:ext cx="8389399" cy="10892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5060"/>
              </a:lnSpc>
              <a:spcBef>
                <a:spcPct val="0"/>
              </a:spcBef>
              <a:buNone/>
              <a:defRPr sz="48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Geospatial Federal User Conference</a:t>
            </a:r>
          </a:p>
          <a:p>
            <a:pPr algn="ctr">
              <a:lnSpc>
                <a:spcPct val="90000"/>
              </a:lnSpc>
            </a:pPr>
            <a:r>
              <a:rPr lang="en-US" sz="1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Washington, D.C. Convention Center, February 11-12, 2020</a:t>
            </a:r>
          </a:p>
        </p:txBody>
      </p:sp>
    </p:spTree>
    <p:extLst>
      <p:ext uri="{BB962C8B-B14F-4D97-AF65-F5344CB8AC3E}">
        <p14:creationId xmlns:p14="http://schemas.microsoft.com/office/powerpoint/2010/main" xmlns="" val="1596029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CD72279-C796-420A-8615-8768CDAC20FF}"/>
              </a:ext>
            </a:extLst>
          </p:cNvPr>
          <p:cNvGrpSpPr/>
          <p:nvPr/>
        </p:nvGrpSpPr>
        <p:grpSpPr>
          <a:xfrm>
            <a:off x="531012" y="2257153"/>
            <a:ext cx="4080938" cy="3983849"/>
            <a:chOff x="825622" y="1548650"/>
            <a:chExt cx="3888421" cy="390150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2C04415-434D-4A32-A203-8BA482FAF058}"/>
                </a:ext>
              </a:extLst>
            </p:cNvPr>
            <p:cNvSpPr txBox="1"/>
            <p:nvPr/>
          </p:nvSpPr>
          <p:spPr>
            <a:xfrm>
              <a:off x="825622" y="5019270"/>
              <a:ext cx="3888421" cy="43088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/>
                <a:t>Photo (from left): Associate Dean Yvonne Hood, Professor Sara Hummell and Eva Reid at </a:t>
              </a:r>
              <a:r>
                <a:rPr lang="en-US" sz="1100" dirty="0">
                  <a:solidFill>
                    <a:srgbClr val="000000"/>
                  </a:solidFill>
                </a:rPr>
                <a:t>Women in GIS Group Networking</a:t>
              </a:r>
              <a:endParaRPr lang="en-US" sz="1100" dirty="0"/>
            </a:p>
          </p:txBody>
        </p:sp>
        <p:pic>
          <p:nvPicPr>
            <p:cNvPr id="15" name="Picture 14" descr="A group of people posing for the camera&#10;&#10;Description automatically generated">
              <a:extLst>
                <a:ext uri="{FF2B5EF4-FFF2-40B4-BE49-F238E27FC236}">
                  <a16:creationId xmlns:a16="http://schemas.microsoft.com/office/drawing/2014/main" xmlns="" id="{B034F21F-2A26-4643-A7FF-11B2CA4E8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983" r="2116"/>
            <a:stretch/>
          </p:blipFill>
          <p:spPr>
            <a:xfrm>
              <a:off x="825623" y="1548650"/>
              <a:ext cx="3888420" cy="33763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DB82628-E26B-457C-A897-D05B0EBBD279}"/>
              </a:ext>
            </a:extLst>
          </p:cNvPr>
          <p:cNvGrpSpPr/>
          <p:nvPr/>
        </p:nvGrpSpPr>
        <p:grpSpPr>
          <a:xfrm>
            <a:off x="4725711" y="1600530"/>
            <a:ext cx="4080938" cy="3912520"/>
            <a:chOff x="5042517" y="2756651"/>
            <a:chExt cx="4013525" cy="379311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D7C8DC9-9D55-4209-83C1-F38C0159BD1E}"/>
                </a:ext>
              </a:extLst>
            </p:cNvPr>
            <p:cNvSpPr txBox="1"/>
            <p:nvPr/>
          </p:nvSpPr>
          <p:spPr>
            <a:xfrm>
              <a:off x="5042517" y="5967917"/>
              <a:ext cx="4013525" cy="58184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/>
                <a:t>Photo (from left): Professor Sara Hummell, Campus Manager Camila </a:t>
              </a:r>
              <a:r>
                <a:rPr lang="en-US" sz="1100" dirty="0" err="1"/>
                <a:t>Meros</a:t>
              </a:r>
              <a:r>
                <a:rPr lang="en-US" sz="1100" dirty="0"/>
                <a:t>, Dean of Academic Affairs Dr. Sergei Andronikov, Student Worker Joyce </a:t>
              </a:r>
              <a:r>
                <a:rPr lang="en-US" sz="1100" dirty="0" err="1"/>
                <a:t>Munigety</a:t>
              </a:r>
              <a:r>
                <a:rPr lang="en-US" sz="1100" dirty="0"/>
                <a:t>, GIS Student Zaid </a:t>
              </a:r>
              <a:r>
                <a:rPr lang="en-US" sz="1100" dirty="0" err="1"/>
                <a:t>Alshaboul</a:t>
              </a:r>
              <a:endParaRPr lang="en-US" sz="1100" dirty="0"/>
            </a:p>
          </p:txBody>
        </p:sp>
        <p:pic>
          <p:nvPicPr>
            <p:cNvPr id="22" name="Picture 21" descr="A group of people posing for the camera&#10;&#10;Description automatically generated">
              <a:extLst>
                <a:ext uri="{FF2B5EF4-FFF2-40B4-BE49-F238E27FC236}">
                  <a16:creationId xmlns:a16="http://schemas.microsoft.com/office/drawing/2014/main" xmlns="" id="{15C6973C-4203-4AEB-9134-D955487FE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646" t="13556" r="8603"/>
            <a:stretch/>
          </p:blipFill>
          <p:spPr>
            <a:xfrm>
              <a:off x="5042517" y="2756651"/>
              <a:ext cx="4013525" cy="3128835"/>
            </a:xfrm>
            <a:prstGeom prst="rect">
              <a:avLst/>
            </a:prstGeom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D0A4417A-F9C2-46FB-893A-839F13374C44}"/>
              </a:ext>
            </a:extLst>
          </p:cNvPr>
          <p:cNvSpPr txBox="1">
            <a:spLocks/>
          </p:cNvSpPr>
          <p:nvPr/>
        </p:nvSpPr>
        <p:spPr>
          <a:xfrm>
            <a:off x="417250" y="242249"/>
            <a:ext cx="8389399" cy="10892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5060"/>
              </a:lnSpc>
              <a:spcBef>
                <a:spcPct val="0"/>
              </a:spcBef>
              <a:buNone/>
              <a:defRPr sz="48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Geospatial Federal User Conference</a:t>
            </a:r>
          </a:p>
          <a:p>
            <a:pPr algn="ctr">
              <a:lnSpc>
                <a:spcPct val="90000"/>
              </a:lnSpc>
            </a:pPr>
            <a:r>
              <a:rPr lang="en-US" sz="1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Washington, D.C. Convention Center, February 11-12, 2020</a:t>
            </a:r>
          </a:p>
        </p:txBody>
      </p:sp>
    </p:spTree>
    <p:extLst>
      <p:ext uri="{BB962C8B-B14F-4D97-AF65-F5344CB8AC3E}">
        <p14:creationId xmlns:p14="http://schemas.microsoft.com/office/powerpoint/2010/main" xmlns="" val="24699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34C402D5-7BAF-4187-B57C-612AF6C97D54}"/>
              </a:ext>
            </a:extLst>
          </p:cNvPr>
          <p:cNvSpPr txBox="1">
            <a:spLocks/>
          </p:cNvSpPr>
          <p:nvPr/>
        </p:nvSpPr>
        <p:spPr>
          <a:xfrm>
            <a:off x="417250" y="242249"/>
            <a:ext cx="8389399" cy="10892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5060"/>
              </a:lnSpc>
              <a:spcBef>
                <a:spcPct val="0"/>
              </a:spcBef>
              <a:buNone/>
              <a:defRPr sz="48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Geospatial Federal User Conference</a:t>
            </a:r>
          </a:p>
          <a:p>
            <a:pPr algn="ctr">
              <a:lnSpc>
                <a:spcPct val="90000"/>
              </a:lnSpc>
            </a:pPr>
            <a:r>
              <a:rPr lang="en-US" sz="1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Washington, D.C. Convention Center, February 11-12, 2020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0CF7232-F5B5-4CF8-B3AB-A1689306C16E}"/>
              </a:ext>
            </a:extLst>
          </p:cNvPr>
          <p:cNvGrpSpPr/>
          <p:nvPr/>
        </p:nvGrpSpPr>
        <p:grpSpPr>
          <a:xfrm>
            <a:off x="4953741" y="2157787"/>
            <a:ext cx="3852910" cy="3937504"/>
            <a:chOff x="4571998" y="2359354"/>
            <a:chExt cx="4080939" cy="4032158"/>
          </a:xfrm>
        </p:grpSpPr>
        <p:pic>
          <p:nvPicPr>
            <p:cNvPr id="17" name="Picture 16" descr="Photo (From left): Admission Advisor Kimberly Moses, Academic Affairs Specialist Seblewengel Teklehaimanot and Admission Specialist Asha Kodathala, and Professor Sara Hummell &#10;&#10;">
              <a:extLst>
                <a:ext uri="{FF2B5EF4-FFF2-40B4-BE49-F238E27FC236}">
                  <a16:creationId xmlns:a16="http://schemas.microsoft.com/office/drawing/2014/main" xmlns="" id="{84B016DB-7EA6-43CB-88B5-3BB799809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831" r="6585" b="-2"/>
            <a:stretch/>
          </p:blipFill>
          <p:spPr>
            <a:xfrm>
              <a:off x="4571998" y="2359354"/>
              <a:ext cx="4080939" cy="338296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0A22C6E-4976-472D-BE5C-D3831FCB7F76}"/>
                </a:ext>
              </a:extLst>
            </p:cNvPr>
            <p:cNvSpPr txBox="1"/>
            <p:nvPr/>
          </p:nvSpPr>
          <p:spPr>
            <a:xfrm>
              <a:off x="4571999" y="5776921"/>
              <a:ext cx="4080938" cy="61459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/>
                <a:t>Photo (from left): Admission Assistant Director Kimberly Moses, Academic Affairs Specialist </a:t>
              </a:r>
              <a:r>
                <a:rPr lang="en-US" sz="1100" dirty="0" err="1"/>
                <a:t>Seble</a:t>
              </a:r>
              <a:r>
                <a:rPr lang="en-US" sz="1100" dirty="0"/>
                <a:t> Teklehaimanot, Academic Affairs Specialist Asha Kodathala, Professor Sara Hummell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3E3C060-9F95-4A94-B4F1-D4F6BB211DD8}"/>
              </a:ext>
            </a:extLst>
          </p:cNvPr>
          <p:cNvGrpSpPr/>
          <p:nvPr/>
        </p:nvGrpSpPr>
        <p:grpSpPr>
          <a:xfrm>
            <a:off x="429087" y="1526959"/>
            <a:ext cx="4418121" cy="3952523"/>
            <a:chOff x="429087" y="1591032"/>
            <a:chExt cx="4314615" cy="37115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9D61270-4A14-499C-A992-CAE942E50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087" y="1591032"/>
              <a:ext cx="4314615" cy="323596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A9DFBCF-E59E-48EA-99C8-0F2B343EC754}"/>
                </a:ext>
              </a:extLst>
            </p:cNvPr>
            <p:cNvSpPr txBox="1"/>
            <p:nvPr/>
          </p:nvSpPr>
          <p:spPr>
            <a:xfrm>
              <a:off x="429088" y="4955768"/>
              <a:ext cx="4314614" cy="34681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300" dirty="0"/>
            </a:p>
            <a:p>
              <a:pPr algn="ctr"/>
              <a:r>
                <a:rPr lang="en-US" sz="1100" b="1" dirty="0"/>
                <a:t>136 participants </a:t>
              </a:r>
              <a:r>
                <a:rPr lang="en-US" sz="1100" dirty="0"/>
                <a:t>stopped at University of the Potomac booth</a:t>
              </a:r>
            </a:p>
            <a:p>
              <a:pPr algn="ctr"/>
              <a:endParaRPr lang="en-US" sz="4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714530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97FA35-ADA9-40E6-BAD5-F35D346D743C}"/>
              </a:ext>
            </a:extLst>
          </p:cNvPr>
          <p:cNvSpPr txBox="1">
            <a:spLocks/>
          </p:cNvSpPr>
          <p:nvPr/>
        </p:nvSpPr>
        <p:spPr>
          <a:xfrm>
            <a:off x="2006353" y="1591655"/>
            <a:ext cx="6667131" cy="115154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5060"/>
              </a:lnSpc>
              <a:spcBef>
                <a:spcPct val="0"/>
              </a:spcBef>
              <a:buNone/>
              <a:defRPr sz="48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 the new career with innovative Geospatial Information degree!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6AB378-24E5-40C2-B3C5-D57D60F43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71" y="3915052"/>
            <a:ext cx="618038" cy="79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6821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51038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34C402D5-7BAF-4187-B57C-612AF6C97D54}"/>
              </a:ext>
            </a:extLst>
          </p:cNvPr>
          <p:cNvSpPr txBox="1">
            <a:spLocks/>
          </p:cNvSpPr>
          <p:nvPr/>
        </p:nvSpPr>
        <p:spPr>
          <a:xfrm>
            <a:off x="417250" y="242249"/>
            <a:ext cx="8389399" cy="10892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5060"/>
              </a:lnSpc>
              <a:spcBef>
                <a:spcPct val="0"/>
              </a:spcBef>
              <a:buNone/>
              <a:defRPr sz="48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Geospatial Information Technology</a:t>
            </a:r>
            <a:endParaRPr lang="en-US" sz="17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1A7A46-FB81-41B3-A868-712362C60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21" y="335707"/>
            <a:ext cx="926672" cy="902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4860247-0F9D-4FF2-A52F-E70E8FD80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44" t="14436" r="59776" b="59581"/>
          <a:stretch/>
        </p:blipFill>
        <p:spPr>
          <a:xfrm>
            <a:off x="4572000" y="1464604"/>
            <a:ext cx="4234649" cy="46698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4714FCA-89E6-4476-9663-3DD3C4FAB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155" y="1464604"/>
            <a:ext cx="3277851" cy="466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0637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34C402D5-7BAF-4187-B57C-612AF6C97D54}"/>
              </a:ext>
            </a:extLst>
          </p:cNvPr>
          <p:cNvSpPr txBox="1">
            <a:spLocks/>
          </p:cNvSpPr>
          <p:nvPr/>
        </p:nvSpPr>
        <p:spPr>
          <a:xfrm>
            <a:off x="417250" y="242249"/>
            <a:ext cx="8389399" cy="10892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5060"/>
              </a:lnSpc>
              <a:spcBef>
                <a:spcPct val="0"/>
              </a:spcBef>
              <a:buNone/>
              <a:defRPr sz="48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Geospatial Information Technology</a:t>
            </a:r>
            <a:endParaRPr lang="en-US" sz="17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1A7A46-FB81-41B3-A868-712362C60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21" y="335707"/>
            <a:ext cx="926672" cy="902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825CB09-3BE9-4EEB-82DF-914D9395B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82" t="41694" r="60349" b="29965"/>
          <a:stretch/>
        </p:blipFill>
        <p:spPr>
          <a:xfrm>
            <a:off x="5367491" y="1715878"/>
            <a:ext cx="3439158" cy="4187772"/>
          </a:xfrm>
          <a:prstGeom prst="rect">
            <a:avLst/>
          </a:prstGeom>
        </p:spPr>
      </p:pic>
      <p:grpSp>
        <p:nvGrpSpPr>
          <p:cNvPr id="13" name="Group 3">
            <a:extLst>
              <a:ext uri="{FF2B5EF4-FFF2-40B4-BE49-F238E27FC236}">
                <a16:creationId xmlns:a16="http://schemas.microsoft.com/office/drawing/2014/main" xmlns="" id="{49E9FF7E-760B-42C6-9DCA-DD4806279E15}"/>
              </a:ext>
            </a:extLst>
          </p:cNvPr>
          <p:cNvGrpSpPr>
            <a:grpSpLocks/>
          </p:cNvGrpSpPr>
          <p:nvPr/>
        </p:nvGrpSpPr>
        <p:grpSpPr bwMode="auto">
          <a:xfrm>
            <a:off x="417250" y="2024109"/>
            <a:ext cx="4651899" cy="2938508"/>
            <a:chOff x="2265" y="3990"/>
            <a:chExt cx="6954" cy="4005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xmlns="" id="{AA9F3CA8-8E7D-47DF-95E9-8CA1BF1CA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847" t="3136"/>
            <a:stretch>
              <a:fillRect/>
            </a:stretch>
          </p:blipFill>
          <p:spPr bwMode="auto">
            <a:xfrm>
              <a:off x="2265" y="3990"/>
              <a:ext cx="4483" cy="350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>
              <a:outerShdw dist="270006" dir="2471156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xmlns="" id="{6024AC6C-F87B-4A8E-A5E9-DCC6750B8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761" t="10078" b="7278"/>
            <a:stretch>
              <a:fillRect/>
            </a:stretch>
          </p:blipFill>
          <p:spPr bwMode="auto">
            <a:xfrm>
              <a:off x="4875" y="4717"/>
              <a:ext cx="4344" cy="3278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miter lim="800000"/>
              <a:headEnd/>
              <a:tailEnd/>
            </a:ln>
            <a:effectLst>
              <a:outerShdw dist="270006" dir="2471156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512397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34C402D5-7BAF-4187-B57C-612AF6C97D54}"/>
              </a:ext>
            </a:extLst>
          </p:cNvPr>
          <p:cNvSpPr txBox="1">
            <a:spLocks/>
          </p:cNvSpPr>
          <p:nvPr/>
        </p:nvSpPr>
        <p:spPr>
          <a:xfrm>
            <a:off x="417250" y="242249"/>
            <a:ext cx="8389399" cy="10892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5060"/>
              </a:lnSpc>
              <a:spcBef>
                <a:spcPct val="0"/>
              </a:spcBef>
              <a:buNone/>
              <a:defRPr sz="48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Geospatial Information Technology</a:t>
            </a:r>
            <a:endParaRPr lang="en-US" sz="17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972E5A-EC7B-4881-B1A2-B0D5965B2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98" t="27779" r="25000" b="19180"/>
          <a:stretch>
            <a:fillRect/>
          </a:stretch>
        </p:blipFill>
        <p:spPr bwMode="auto">
          <a:xfrm>
            <a:off x="1345786" y="1828800"/>
            <a:ext cx="6532325" cy="416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1A7A46-FB81-41B3-A868-712362C60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21" y="335707"/>
            <a:ext cx="926672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330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34C402D5-7BAF-4187-B57C-612AF6C97D54}"/>
              </a:ext>
            </a:extLst>
          </p:cNvPr>
          <p:cNvSpPr txBox="1">
            <a:spLocks/>
          </p:cNvSpPr>
          <p:nvPr/>
        </p:nvSpPr>
        <p:spPr>
          <a:xfrm>
            <a:off x="417250" y="242249"/>
            <a:ext cx="8389399" cy="10892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5060"/>
              </a:lnSpc>
              <a:spcBef>
                <a:spcPct val="0"/>
              </a:spcBef>
              <a:buNone/>
              <a:defRPr sz="48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Geospatial Information Technology</a:t>
            </a:r>
            <a:endParaRPr lang="en-US" sz="17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1A7A46-FB81-41B3-A868-712362C60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54" y="344105"/>
            <a:ext cx="926672" cy="9022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B6DA8E8-7E37-44F3-A6D4-EC9A3D738311}"/>
              </a:ext>
            </a:extLst>
          </p:cNvPr>
          <p:cNvGrpSpPr/>
          <p:nvPr/>
        </p:nvGrpSpPr>
        <p:grpSpPr>
          <a:xfrm>
            <a:off x="417250" y="1500325"/>
            <a:ext cx="6267636" cy="5271084"/>
            <a:chOff x="417250" y="1500325"/>
            <a:chExt cx="6267636" cy="52710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8C10D9A-E10C-40F4-9A8D-BFB6F7ACA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250" y="2208211"/>
              <a:ext cx="6267635" cy="456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AF825A2-8E55-497C-9D86-A7210DF273C2}"/>
                </a:ext>
              </a:extLst>
            </p:cNvPr>
            <p:cNvSpPr txBox="1"/>
            <p:nvPr/>
          </p:nvSpPr>
          <p:spPr>
            <a:xfrm>
              <a:off x="417250" y="1500325"/>
              <a:ext cx="626763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According to </a:t>
              </a:r>
              <a:r>
                <a:rPr lang="en-US" sz="2000" i="1" dirty="0" err="1"/>
                <a:t>Technavio</a:t>
              </a:r>
              <a:r>
                <a:rPr lang="en-US" sz="2000" i="1" dirty="0"/>
                <a:t>, the smart cities market is projected to reach </a:t>
              </a:r>
              <a:r>
                <a:rPr lang="en-US" sz="2000" b="1" i="1" dirty="0"/>
                <a:t>$1.2 trillion by 2021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B2A8F81-A612-4DA0-A2CE-798C2DED028B}"/>
              </a:ext>
            </a:extLst>
          </p:cNvPr>
          <p:cNvSpPr txBox="1"/>
          <p:nvPr/>
        </p:nvSpPr>
        <p:spPr>
          <a:xfrm>
            <a:off x="6835805" y="3286517"/>
            <a:ext cx="2130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Geospatial Technology </a:t>
            </a:r>
          </a:p>
          <a:p>
            <a:pPr algn="ctr"/>
            <a:r>
              <a:rPr lang="en-US" sz="2400" b="1" dirty="0"/>
              <a:t>is a backbone</a:t>
            </a:r>
          </a:p>
          <a:p>
            <a:pPr algn="ctr"/>
            <a:r>
              <a:rPr lang="en-US" sz="2400" b="1" dirty="0"/>
              <a:t> of Smart Cities </a:t>
            </a:r>
          </a:p>
        </p:txBody>
      </p:sp>
    </p:spTree>
    <p:extLst>
      <p:ext uri="{BB962C8B-B14F-4D97-AF65-F5344CB8AC3E}">
        <p14:creationId xmlns:p14="http://schemas.microsoft.com/office/powerpoint/2010/main" xmlns="" val="1785748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1F8944-F232-4F6D-AA92-8285856372C9}"/>
              </a:ext>
            </a:extLst>
          </p:cNvPr>
          <p:cNvSpPr txBox="1">
            <a:spLocks/>
          </p:cNvSpPr>
          <p:nvPr/>
        </p:nvSpPr>
        <p:spPr>
          <a:xfrm>
            <a:off x="2139518" y="1591655"/>
            <a:ext cx="6667131" cy="10892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5060"/>
              </a:lnSpc>
              <a:spcBef>
                <a:spcPct val="0"/>
              </a:spcBef>
              <a:buNone/>
              <a:defRPr sz="48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STEM-based</a:t>
            </a:r>
          </a:p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Geospatial Academic Programs</a:t>
            </a:r>
            <a:endParaRPr lang="en-US" sz="1700" i="1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2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4545DF-DB32-48E7-8769-765F9069F6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6937BB-D590-47BC-809A-2625AC5A0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80" t="14743" r="38205" b="8773"/>
          <a:stretch/>
        </p:blipFill>
        <p:spPr>
          <a:xfrm>
            <a:off x="4572001" y="1326493"/>
            <a:ext cx="4304732" cy="5401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770A47-7113-4F37-B2E6-345D48C19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44" t="14436" r="38699" b="26243"/>
          <a:stretch/>
        </p:blipFill>
        <p:spPr>
          <a:xfrm>
            <a:off x="1620207" y="4255561"/>
            <a:ext cx="2757343" cy="2469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33D1EA-DDD8-48AB-863E-B95A79E896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82" t="15546" r="42498" b="32218"/>
          <a:stretch/>
        </p:blipFill>
        <p:spPr>
          <a:xfrm>
            <a:off x="501225" y="1345864"/>
            <a:ext cx="2757343" cy="27861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885F9D73-502B-407C-8B7C-A1D8B8BFF7E5}"/>
              </a:ext>
            </a:extLst>
          </p:cNvPr>
          <p:cNvSpPr txBox="1">
            <a:spLocks/>
          </p:cNvSpPr>
          <p:nvPr/>
        </p:nvSpPr>
        <p:spPr>
          <a:xfrm>
            <a:off x="501226" y="129951"/>
            <a:ext cx="8389399" cy="10892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5060"/>
              </a:lnSpc>
              <a:spcBef>
                <a:spcPct val="0"/>
              </a:spcBef>
              <a:buNone/>
              <a:defRPr sz="48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STEM-based Bachelor and Master’s degrees</a:t>
            </a:r>
          </a:p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Geospatial Information Technology</a:t>
            </a:r>
            <a:endParaRPr lang="en-US" sz="17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229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5AAB2589-DDC4-49F7-AFDC-E785216FE229}"/>
              </a:ext>
            </a:extLst>
          </p:cNvPr>
          <p:cNvSpPr txBox="1">
            <a:spLocks/>
          </p:cNvSpPr>
          <p:nvPr/>
        </p:nvSpPr>
        <p:spPr>
          <a:xfrm>
            <a:off x="2041864" y="1467368"/>
            <a:ext cx="6667131" cy="10892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5060"/>
              </a:lnSpc>
              <a:spcBef>
                <a:spcPct val="0"/>
              </a:spcBef>
              <a:buNone/>
              <a:defRPr sz="48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Geospatial Executive Series</a:t>
            </a:r>
            <a:endParaRPr lang="en-US" sz="1700" i="1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05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34C402D5-7BAF-4187-B57C-612AF6C97D54}"/>
              </a:ext>
            </a:extLst>
          </p:cNvPr>
          <p:cNvSpPr txBox="1">
            <a:spLocks/>
          </p:cNvSpPr>
          <p:nvPr/>
        </p:nvSpPr>
        <p:spPr>
          <a:xfrm>
            <a:off x="417250" y="242249"/>
            <a:ext cx="8389399" cy="10892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5060"/>
              </a:lnSpc>
              <a:spcBef>
                <a:spcPct val="0"/>
              </a:spcBef>
              <a:buNone/>
              <a:defRPr sz="480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Geospatial Executive Training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DEADCC5-72FD-4E35-8CE1-22B78E1D3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359" y="321950"/>
            <a:ext cx="1013514" cy="100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EEDB47-D5BE-413F-999A-2C6812EA0E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75" t="12503" r="40680" b="13969"/>
          <a:stretch/>
        </p:blipFill>
        <p:spPr>
          <a:xfrm>
            <a:off x="417250" y="1552836"/>
            <a:ext cx="3972813" cy="5159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AD58EE-6ACD-4438-B163-CB48CA1D4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39" t="31316" r="41892" b="19838"/>
          <a:stretch/>
        </p:blipFill>
        <p:spPr>
          <a:xfrm>
            <a:off x="5097673" y="2627790"/>
            <a:ext cx="3537865" cy="3590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27C42DE-1EBD-4FC7-9C8A-58EE60033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563" y="1552836"/>
            <a:ext cx="3880086" cy="97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7243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ity of the Potomac 1">
      <a:dk1>
        <a:srgbClr val="004657"/>
      </a:dk1>
      <a:lt1>
        <a:srgbClr val="FFFFFF"/>
      </a:lt1>
      <a:dk2>
        <a:srgbClr val="797168"/>
      </a:dk2>
      <a:lt2>
        <a:srgbClr val="E7E6E6"/>
      </a:lt2>
      <a:accent1>
        <a:srgbClr val="728E8D"/>
      </a:accent1>
      <a:accent2>
        <a:srgbClr val="D5DFD1"/>
      </a:accent2>
      <a:accent3>
        <a:srgbClr val="A6CEC5"/>
      </a:accent3>
      <a:accent4>
        <a:srgbClr val="679885"/>
      </a:accent4>
      <a:accent5>
        <a:srgbClr val="618239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319</Words>
  <Application>Microsoft Office PowerPoint</Application>
  <PresentationFormat>On-screen Show (4:3)</PresentationFormat>
  <Paragraphs>43</Paragraphs>
  <Slides>15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</dc:creator>
  <cp:lastModifiedBy>user</cp:lastModifiedBy>
  <cp:revision>29</cp:revision>
  <dcterms:created xsi:type="dcterms:W3CDTF">2020-02-17T01:47:57Z</dcterms:created>
  <dcterms:modified xsi:type="dcterms:W3CDTF">2020-02-29T14:22:27Z</dcterms:modified>
</cp:coreProperties>
</file>